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>
        <p:scale>
          <a:sx n="98" d="100"/>
          <a:sy n="98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DC8F9-9BB3-4AF9-A73D-9514C1C40107}" type="datetimeFigureOut">
              <a:rPr lang="nb-NO" smtClean="0"/>
              <a:t>06.03.2017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DE389-15EA-4EF7-B687-6E9585E7651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475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DE389-15EA-4EF7-B687-6E9585E7651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488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946A-97E2-450E-8CDA-0B80F474F248}" type="datetimeFigureOut">
              <a:rPr lang="nb-NO" smtClean="0"/>
              <a:t>06.03.2017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2081-6523-4797-8424-C65658290C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02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946A-97E2-450E-8CDA-0B80F474F248}" type="datetimeFigureOut">
              <a:rPr lang="nb-NO" smtClean="0"/>
              <a:t>06.03.2017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2081-6523-4797-8424-C65658290C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140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946A-97E2-450E-8CDA-0B80F474F248}" type="datetimeFigureOut">
              <a:rPr lang="nb-NO" smtClean="0"/>
              <a:t>06.03.2017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2081-6523-4797-8424-C65658290C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9845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913" y="1275521"/>
            <a:ext cx="5181600" cy="60493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7950" y="1275521"/>
            <a:ext cx="5183184" cy="60493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98DA-A1EB-45B4-B90A-4584EF504D1E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Title 1"/>
          <p:cNvSpPr>
            <a:spLocks noGrp="1"/>
          </p:cNvSpPr>
          <p:nvPr>
            <p:ph type="ctrTitle"/>
          </p:nvPr>
        </p:nvSpPr>
        <p:spPr>
          <a:xfrm>
            <a:off x="447992" y="687297"/>
            <a:ext cx="11193143" cy="395288"/>
          </a:xfrm>
        </p:spPr>
        <p:txBody>
          <a:bodyPr anchor="t">
            <a:no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44"/>
          <p:cNvSpPr>
            <a:spLocks noGrp="1"/>
          </p:cNvSpPr>
          <p:nvPr>
            <p:ph type="body" sz="quarter" idx="10" hasCustomPrompt="1"/>
          </p:nvPr>
        </p:nvSpPr>
        <p:spPr>
          <a:xfrm>
            <a:off x="441946" y="0"/>
            <a:ext cx="11199191" cy="54927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3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z="13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Seksjon</a:t>
            </a:r>
            <a:r>
              <a:rPr lang="en-US" sz="13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    </a:t>
            </a:r>
            <a:r>
              <a:rPr lang="en-US" sz="1300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Seksjon</a:t>
            </a:r>
            <a:r>
              <a:rPr lang="en-US" sz="13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442913" y="1957492"/>
            <a:ext cx="5181600" cy="42432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Tx/>
              <a:buBlip>
                <a:blip r:embed="rId2"/>
              </a:buBlip>
              <a:defRPr lang="en-US" dirty="0" smtClean="0"/>
            </a:lvl1pPr>
            <a:lvl2pPr marL="685800" indent="-228600">
              <a:buFontTx/>
              <a:buBlip>
                <a:blip r:embed="rId2"/>
              </a:buBlip>
              <a:defRPr lang="en-US" dirty="0" smtClean="0"/>
            </a:lvl2pPr>
            <a:lvl3pPr marL="1143000" indent="-228600">
              <a:buFontTx/>
              <a:buBlip>
                <a:blip r:embed="rId2"/>
              </a:buBlip>
              <a:defRPr lang="en-US" dirty="0" smtClean="0"/>
            </a:lvl3pPr>
            <a:lvl4pPr marL="1600200" indent="-228600">
              <a:buFontTx/>
              <a:buBlip>
                <a:blip r:embed="rId2"/>
              </a:buBlip>
              <a:defRPr lang="en-US" dirty="0" smtClean="0"/>
            </a:lvl4pPr>
            <a:lvl5pPr marL="2057400" indent="-228600">
              <a:buFontTx/>
              <a:buBlip>
                <a:blip r:embed="rId2"/>
              </a:buBlip>
              <a:defRPr lang="en-US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5"/>
          </p:nvPr>
        </p:nvSpPr>
        <p:spPr>
          <a:xfrm>
            <a:off x="6459538" y="1957493"/>
            <a:ext cx="5181600" cy="424328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>
              <a:buFontTx/>
              <a:buBlip>
                <a:blip r:embed="rId2"/>
              </a:buBlip>
              <a:defRPr lang="en-US" dirty="0" smtClean="0"/>
            </a:lvl1pPr>
            <a:lvl2pPr marL="685800" indent="-228600">
              <a:buFontTx/>
              <a:buBlip>
                <a:blip r:embed="rId2"/>
              </a:buBlip>
              <a:defRPr lang="en-US" dirty="0" smtClean="0"/>
            </a:lvl2pPr>
            <a:lvl3pPr marL="1143000" indent="-228600">
              <a:buFontTx/>
              <a:buBlip>
                <a:blip r:embed="rId2"/>
              </a:buBlip>
              <a:defRPr lang="en-US" dirty="0" smtClean="0"/>
            </a:lvl3pPr>
            <a:lvl4pPr marL="1600200" indent="-228600">
              <a:buFontTx/>
              <a:buBlip>
                <a:blip r:embed="rId2"/>
              </a:buBlip>
              <a:defRPr lang="en-US" dirty="0" smtClean="0"/>
            </a:lvl4pPr>
            <a:lvl5pPr marL="2057400" indent="-228600">
              <a:buFontTx/>
              <a:buBlip>
                <a:blip r:embed="rId2"/>
              </a:buBlip>
              <a:defRPr lang="en-US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62665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946A-97E2-450E-8CDA-0B80F474F248}" type="datetimeFigureOut">
              <a:rPr lang="nb-NO" smtClean="0"/>
              <a:t>06.03.2017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2081-6523-4797-8424-C65658290C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669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946A-97E2-450E-8CDA-0B80F474F248}" type="datetimeFigureOut">
              <a:rPr lang="nb-NO" smtClean="0"/>
              <a:t>06.03.2017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2081-6523-4797-8424-C65658290C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757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946A-97E2-450E-8CDA-0B80F474F248}" type="datetimeFigureOut">
              <a:rPr lang="nb-NO" smtClean="0"/>
              <a:t>06.03.2017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2081-6523-4797-8424-C65658290C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148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946A-97E2-450E-8CDA-0B80F474F248}" type="datetimeFigureOut">
              <a:rPr lang="nb-NO" smtClean="0"/>
              <a:t>06.03.2017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2081-6523-4797-8424-C65658290C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278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946A-97E2-450E-8CDA-0B80F474F248}" type="datetimeFigureOut">
              <a:rPr lang="nb-NO" smtClean="0"/>
              <a:t>06.03.2017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2081-6523-4797-8424-C65658290C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38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946A-97E2-450E-8CDA-0B80F474F248}" type="datetimeFigureOut">
              <a:rPr lang="nb-NO" smtClean="0"/>
              <a:t>06.03.2017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2081-6523-4797-8424-C65658290C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556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946A-97E2-450E-8CDA-0B80F474F248}" type="datetimeFigureOut">
              <a:rPr lang="nb-NO" smtClean="0"/>
              <a:t>06.03.2017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2081-6523-4797-8424-C65658290C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921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0946A-97E2-450E-8CDA-0B80F474F248}" type="datetimeFigureOut">
              <a:rPr lang="nb-NO" smtClean="0"/>
              <a:t>06.03.2017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D2081-6523-4797-8424-C65658290C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035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0946A-97E2-450E-8CDA-0B80F474F248}" type="datetimeFigureOut">
              <a:rPr lang="nb-NO" smtClean="0"/>
              <a:t>06.03.2017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D2081-6523-4797-8424-C65658290C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8546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498DA-A1EB-45B4-B90A-4584EF504D1E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nb-N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8857" y="570151"/>
            <a:ext cx="11193143" cy="395288"/>
          </a:xfrm>
        </p:spPr>
        <p:txBody>
          <a:bodyPr/>
          <a:lstStyle/>
          <a:p>
            <a:r>
              <a:rPr lang="nb-NO" sz="2200" b="1" dirty="0" err="1">
                <a:solidFill>
                  <a:schemeClr val="accent5"/>
                </a:solidFill>
              </a:rPr>
              <a:t>Husutstikking</a:t>
            </a:r>
            <a:r>
              <a:rPr lang="nb-NO" sz="2200" b="1" dirty="0"/>
              <a:t> </a:t>
            </a:r>
            <a:r>
              <a:rPr lang="nb-NO" sz="2000" b="1" dirty="0" smtClean="0">
                <a:solidFill>
                  <a:schemeClr val="accent5"/>
                </a:solidFill>
              </a:rPr>
              <a:t>(Plan- og bygningsloven §29-4 og </a:t>
            </a:r>
            <a:r>
              <a:rPr lang="nb-NO" sz="2000" b="1" dirty="0" err="1" smtClean="0">
                <a:solidFill>
                  <a:schemeClr val="accent5"/>
                </a:solidFill>
              </a:rPr>
              <a:t>Byggesaksforskriften</a:t>
            </a:r>
            <a:r>
              <a:rPr lang="nb-NO" sz="2000" b="1" dirty="0" smtClean="0">
                <a:solidFill>
                  <a:schemeClr val="accent5"/>
                </a:solidFill>
              </a:rPr>
              <a:t> </a:t>
            </a:r>
            <a:r>
              <a:rPr lang="nb-NO" sz="2000" b="1" dirty="0">
                <a:solidFill>
                  <a:schemeClr val="accent5"/>
                </a:solidFill>
              </a:rPr>
              <a:t>SAK 10)</a:t>
            </a:r>
            <a:br>
              <a:rPr lang="nb-NO" sz="2000" b="1" dirty="0">
                <a:solidFill>
                  <a:schemeClr val="accent5"/>
                </a:solidFill>
              </a:rPr>
            </a:br>
            <a:r>
              <a:rPr lang="nb-NO" sz="2000" b="1" dirty="0" smtClean="0">
                <a:solidFill>
                  <a:schemeClr val="accent5"/>
                </a:solidFill>
              </a:rPr>
              <a:t/>
            </a:r>
            <a:br>
              <a:rPr lang="nb-NO" sz="2000" b="1" dirty="0" smtClean="0">
                <a:solidFill>
                  <a:schemeClr val="accent5"/>
                </a:solidFill>
              </a:rPr>
            </a:br>
            <a:endParaRPr lang="nb-NO" sz="2000" b="1" u="sng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4"/>
          </p:nvPr>
        </p:nvSpPr>
        <p:spPr>
          <a:xfrm>
            <a:off x="817123" y="972767"/>
            <a:ext cx="5749047" cy="5749046"/>
          </a:xfrm>
        </p:spPr>
        <p:txBody>
          <a:bodyPr/>
          <a:lstStyle/>
          <a:p>
            <a:endParaRPr lang="nb-NO" sz="1600" b="1" dirty="0" smtClean="0">
              <a:solidFill>
                <a:schemeClr val="accent5"/>
              </a:solidFill>
            </a:endParaRPr>
          </a:p>
          <a:p>
            <a:r>
              <a:rPr lang="nb-NO" sz="1600" b="1" dirty="0" smtClean="0">
                <a:solidFill>
                  <a:schemeClr val="accent5"/>
                </a:solidFill>
              </a:rPr>
              <a:t>Kommunalt </a:t>
            </a:r>
            <a:r>
              <a:rPr lang="nb-NO" sz="1600" b="1" dirty="0">
                <a:solidFill>
                  <a:schemeClr val="accent5"/>
                </a:solidFill>
              </a:rPr>
              <a:t>ansvar:</a:t>
            </a:r>
          </a:p>
          <a:p>
            <a:pPr lvl="1"/>
            <a:r>
              <a:rPr lang="nb-NO" sz="1600" b="1" i="1" dirty="0">
                <a:solidFill>
                  <a:schemeClr val="accent5"/>
                </a:solidFill>
              </a:rPr>
              <a:t>Byggverkets plassering, herunder høydeplassering, og byggverkets høyde skal </a:t>
            </a:r>
            <a:r>
              <a:rPr lang="nb-NO" sz="1600" b="1" i="1" u="sng" dirty="0">
                <a:solidFill>
                  <a:schemeClr val="accent5"/>
                </a:solidFill>
              </a:rPr>
              <a:t>godkjennes</a:t>
            </a:r>
            <a:r>
              <a:rPr lang="nb-NO" sz="1600" b="1" i="1" dirty="0">
                <a:solidFill>
                  <a:schemeClr val="accent5"/>
                </a:solidFill>
              </a:rPr>
              <a:t> av kommunen. </a:t>
            </a:r>
            <a:r>
              <a:rPr lang="nb-NO" sz="1600" b="1" i="1" dirty="0" smtClean="0">
                <a:solidFill>
                  <a:schemeClr val="accent5"/>
                </a:solidFill>
              </a:rPr>
              <a:t>Fremgår av Plan- og bygningsloven §29-4</a:t>
            </a:r>
            <a:endParaRPr lang="nb-NO" sz="1600" b="1" i="1" dirty="0">
              <a:solidFill>
                <a:schemeClr val="accent5"/>
              </a:solidFill>
            </a:endParaRPr>
          </a:p>
          <a:p>
            <a:r>
              <a:rPr lang="nb-NO" sz="1600" b="1" dirty="0" smtClean="0">
                <a:solidFill>
                  <a:schemeClr val="accent5"/>
                </a:solidFill>
              </a:rPr>
              <a:t>Ansvarlig </a:t>
            </a:r>
            <a:r>
              <a:rPr lang="nb-NO" sz="1600" b="1" dirty="0" err="1" smtClean="0">
                <a:solidFill>
                  <a:schemeClr val="accent5"/>
                </a:solidFill>
              </a:rPr>
              <a:t>utførendes</a:t>
            </a:r>
            <a:r>
              <a:rPr lang="nb-NO" sz="1600" b="1" dirty="0" smtClean="0">
                <a:solidFill>
                  <a:schemeClr val="accent5"/>
                </a:solidFill>
              </a:rPr>
              <a:t> ansvar (private):</a:t>
            </a:r>
          </a:p>
          <a:p>
            <a:pPr lvl="1"/>
            <a:r>
              <a:rPr lang="nb-NO" sz="1600" b="1" i="1" dirty="0" smtClean="0">
                <a:solidFill>
                  <a:schemeClr val="accent5"/>
                </a:solidFill>
              </a:rPr>
              <a:t>Bestemmelsen </a:t>
            </a:r>
            <a:r>
              <a:rPr lang="nb-NO" sz="1600" b="1" i="1" dirty="0">
                <a:solidFill>
                  <a:schemeClr val="accent5"/>
                </a:solidFill>
              </a:rPr>
              <a:t>presiserer </a:t>
            </a:r>
            <a:r>
              <a:rPr lang="nb-NO" sz="1600" b="1" i="1" u="sng" dirty="0">
                <a:solidFill>
                  <a:schemeClr val="accent5"/>
                </a:solidFill>
              </a:rPr>
              <a:t>ansvarlig </a:t>
            </a:r>
            <a:r>
              <a:rPr lang="nb-NO" sz="1600" b="1" i="1" u="sng" dirty="0" err="1" smtClean="0">
                <a:solidFill>
                  <a:schemeClr val="accent5"/>
                </a:solidFill>
              </a:rPr>
              <a:t>utførendes</a:t>
            </a:r>
            <a:r>
              <a:rPr lang="nb-NO" sz="1600" b="1" i="1" dirty="0" smtClean="0">
                <a:solidFill>
                  <a:schemeClr val="accent5"/>
                </a:solidFill>
              </a:rPr>
              <a:t> </a:t>
            </a:r>
            <a:r>
              <a:rPr lang="nb-NO" sz="1600" b="1" i="1" dirty="0">
                <a:solidFill>
                  <a:schemeClr val="accent5"/>
                </a:solidFill>
              </a:rPr>
              <a:t>ansvar for at tiltaket gis korrekt plassering i </a:t>
            </a:r>
            <a:r>
              <a:rPr lang="nb-NO" sz="1600" b="1" i="1" dirty="0" smtClean="0">
                <a:solidFill>
                  <a:schemeClr val="accent5"/>
                </a:solidFill>
              </a:rPr>
              <a:t>terrenget. (SAK §12-4</a:t>
            </a:r>
            <a:r>
              <a:rPr lang="nb-NO" sz="1600" b="1" i="1" dirty="0">
                <a:solidFill>
                  <a:schemeClr val="accent5"/>
                </a:solidFill>
              </a:rPr>
              <a:t>, b) </a:t>
            </a:r>
            <a:endParaRPr lang="nb-NO" sz="1600" b="1" i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nb-NO" sz="1600" b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nb-NO" sz="1600" b="1" dirty="0" smtClean="0">
                <a:solidFill>
                  <a:schemeClr val="accent5"/>
                </a:solidFill>
              </a:rPr>
              <a:t>Dagens situasjon</a:t>
            </a:r>
            <a:endParaRPr lang="nb-NO" sz="1600" b="1" dirty="0">
              <a:solidFill>
                <a:schemeClr val="accent5"/>
              </a:solidFill>
            </a:endParaRPr>
          </a:p>
          <a:p>
            <a:r>
              <a:rPr lang="nb-NO" sz="1600" dirty="0" smtClean="0"/>
              <a:t>Det er flere kommuner som utfører utstikking av hus. </a:t>
            </a:r>
          </a:p>
          <a:p>
            <a:r>
              <a:rPr lang="nb-NO" sz="1600" dirty="0" smtClean="0"/>
              <a:t>Det er flere «kommunale landmålerforetak» som utfører denne tjenesten i egne og i </a:t>
            </a:r>
            <a:r>
              <a:rPr lang="nb-NO" sz="1600" dirty="0"/>
              <a:t>andre kommuner. </a:t>
            </a:r>
          </a:p>
          <a:p>
            <a:r>
              <a:rPr lang="nb-NO" sz="1600" dirty="0" smtClean="0"/>
              <a:t>Det er ikke opplyst i media at en noen kommune utfører oppdrag innen landmåling i andre kommuner enn sin egen. </a:t>
            </a:r>
            <a:endParaRPr lang="nb-NO" sz="1600" dirty="0"/>
          </a:p>
          <a:p>
            <a:r>
              <a:rPr lang="nb-NO" sz="1600" dirty="0" smtClean="0"/>
              <a:t>Noen kommuner priser seg veldig lavt, mens andre fakturerer etter timepris. Og noen tar en pris som er over markedspris. </a:t>
            </a:r>
          </a:p>
          <a:p>
            <a:pPr marL="0" indent="0">
              <a:buNone/>
            </a:pPr>
            <a:endParaRPr lang="nb-NO" sz="16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5"/>
          </p:nvPr>
        </p:nvSpPr>
        <p:spPr>
          <a:xfrm>
            <a:off x="6662336" y="1026402"/>
            <a:ext cx="5181600" cy="5705138"/>
          </a:xfrm>
        </p:spPr>
        <p:txBody>
          <a:bodyPr/>
          <a:lstStyle/>
          <a:p>
            <a:pPr marL="0" indent="0">
              <a:buNone/>
            </a:pPr>
            <a:endParaRPr lang="nb-NO" sz="1600" b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nb-NO" sz="1600" b="1" dirty="0" smtClean="0">
                <a:solidFill>
                  <a:schemeClr val="accent5"/>
                </a:solidFill>
              </a:rPr>
              <a:t>Hva </a:t>
            </a:r>
            <a:r>
              <a:rPr lang="nb-NO" sz="1600" b="1" dirty="0">
                <a:solidFill>
                  <a:schemeClr val="accent5"/>
                </a:solidFill>
              </a:rPr>
              <a:t>er konsekvensene?</a:t>
            </a:r>
          </a:p>
          <a:p>
            <a:r>
              <a:rPr lang="nb-NO" sz="1600" dirty="0"/>
              <a:t>Konsekvensene for private firma er at markedssituasjonen er uklar. </a:t>
            </a:r>
            <a:r>
              <a:rPr lang="nb-NO" sz="1600" dirty="0" smtClean="0"/>
              <a:t>Har </a:t>
            </a:r>
            <a:r>
              <a:rPr lang="nb-NO" sz="1600" dirty="0"/>
              <a:t>vi et marked der vi konkurrerer mot andre firma, pluss kommunen selv</a:t>
            </a:r>
            <a:r>
              <a:rPr lang="nb-NO" sz="1600" dirty="0" smtClean="0"/>
              <a:t>.</a:t>
            </a:r>
          </a:p>
          <a:p>
            <a:pPr marL="228600" lvl="1">
              <a:spcBef>
                <a:spcPts val="1000"/>
              </a:spcBef>
            </a:pPr>
            <a:r>
              <a:rPr lang="nb-NO" sz="1600" dirty="0" smtClean="0"/>
              <a:t>Man bør </a:t>
            </a:r>
            <a:r>
              <a:rPr lang="nb-NO" sz="1600" dirty="0"/>
              <a:t>forvente at </a:t>
            </a:r>
            <a:r>
              <a:rPr lang="nb-NO" sz="1600" dirty="0" smtClean="0"/>
              <a:t>kommunale </a:t>
            </a:r>
            <a:r>
              <a:rPr lang="nb-NO" sz="1600" dirty="0"/>
              <a:t>forvaltningsorganer selv </a:t>
            </a:r>
            <a:r>
              <a:rPr lang="nb-NO" sz="1600" dirty="0" smtClean="0"/>
              <a:t>vet hvilke oppgaver de skal drive med </a:t>
            </a:r>
          </a:p>
          <a:p>
            <a:pPr marL="0" indent="0">
              <a:buNone/>
            </a:pPr>
            <a:endParaRPr lang="nb-NO" sz="1600" b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nb-NO" sz="1600" b="1" dirty="0" smtClean="0">
                <a:solidFill>
                  <a:schemeClr val="accent5"/>
                </a:solidFill>
              </a:rPr>
              <a:t>Forslag </a:t>
            </a:r>
            <a:r>
              <a:rPr lang="nb-NO" sz="1600" b="1" dirty="0">
                <a:solidFill>
                  <a:schemeClr val="accent5"/>
                </a:solidFill>
              </a:rPr>
              <a:t>til </a:t>
            </a:r>
            <a:r>
              <a:rPr lang="nb-NO" sz="1600" b="1" dirty="0" smtClean="0">
                <a:solidFill>
                  <a:schemeClr val="accent5"/>
                </a:solidFill>
              </a:rPr>
              <a:t>løsning</a:t>
            </a:r>
          </a:p>
          <a:p>
            <a:pPr marL="228600" lvl="1">
              <a:spcBef>
                <a:spcPts val="1000"/>
              </a:spcBef>
            </a:pPr>
            <a:r>
              <a:rPr lang="nb-NO" sz="1600" dirty="0" smtClean="0"/>
              <a:t>Geomatikkbedriftene mener at dagens ordning løses ved å følge dagens Plan- og bygningslov. </a:t>
            </a:r>
          </a:p>
          <a:p>
            <a:pPr marL="685800" lvl="2">
              <a:spcBef>
                <a:spcPts val="1000"/>
              </a:spcBef>
            </a:pPr>
            <a:r>
              <a:rPr lang="nb-NO" sz="1600" b="1" i="1" dirty="0">
                <a:solidFill>
                  <a:schemeClr val="accent5"/>
                </a:solidFill>
              </a:rPr>
              <a:t>Byggverkets plassering, herunder høydeplassering, og byggverkets høyde skal </a:t>
            </a:r>
            <a:r>
              <a:rPr lang="nb-NO" sz="1600" b="1" i="1" u="sng" dirty="0">
                <a:solidFill>
                  <a:schemeClr val="accent5"/>
                </a:solidFill>
              </a:rPr>
              <a:t>godkjennes</a:t>
            </a:r>
            <a:r>
              <a:rPr lang="nb-NO" sz="1600" b="1" i="1" dirty="0">
                <a:solidFill>
                  <a:schemeClr val="accent5"/>
                </a:solidFill>
              </a:rPr>
              <a:t> av kommunen. Fremgår av Plan- og bygningsloven §29-4 </a:t>
            </a:r>
            <a:endParaRPr lang="nb-NO" sz="1600" b="1" i="1" dirty="0" smtClean="0">
              <a:solidFill>
                <a:schemeClr val="accent5"/>
              </a:solidFill>
            </a:endParaRPr>
          </a:p>
          <a:p>
            <a:pPr marL="685800" lvl="2">
              <a:spcBef>
                <a:spcPts val="1000"/>
              </a:spcBef>
            </a:pPr>
            <a:r>
              <a:rPr lang="nb-NO" sz="1600" b="1" i="1" dirty="0">
                <a:solidFill>
                  <a:schemeClr val="accent5"/>
                </a:solidFill>
              </a:rPr>
              <a:t>Den prosjekterende har </a:t>
            </a:r>
            <a:r>
              <a:rPr lang="nb-NO" sz="1600" b="1" i="1" u="sng" dirty="0">
                <a:solidFill>
                  <a:schemeClr val="accent5"/>
                </a:solidFill>
              </a:rPr>
              <a:t>ansvar for å sjekke </a:t>
            </a:r>
            <a:r>
              <a:rPr lang="nb-NO" sz="1600" b="1" i="1" dirty="0">
                <a:solidFill>
                  <a:schemeClr val="accent5"/>
                </a:solidFill>
              </a:rPr>
              <a:t>at situasjonskartet gir tilstrekkelig grunnlag for planlegging av tiltaket, herunder plassering, terrengtilpasning, atkomstløsning mv. og dermed at tiltaket gis korrekt plassering </a:t>
            </a:r>
            <a:r>
              <a:rPr lang="nb-NO" sz="1600" b="1" i="1" dirty="0" smtClean="0">
                <a:solidFill>
                  <a:schemeClr val="accent5"/>
                </a:solidFill>
              </a:rPr>
              <a:t>i henhold til situasjonsplanen</a:t>
            </a:r>
            <a:r>
              <a:rPr lang="nb-NO" sz="1600" b="1" i="1" dirty="0">
                <a:solidFill>
                  <a:schemeClr val="accent5"/>
                </a:solidFill>
              </a:rPr>
              <a:t>, se § 12-3 bokstav b. </a:t>
            </a:r>
          </a:p>
        </p:txBody>
      </p:sp>
    </p:spTree>
    <p:extLst>
      <p:ext uri="{BB962C8B-B14F-4D97-AF65-F5344CB8AC3E}">
        <p14:creationId xmlns:p14="http://schemas.microsoft.com/office/powerpoint/2010/main" val="38969801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105</Words>
  <Application>Microsoft Office PowerPoint</Application>
  <PresentationFormat>Egendefinert</PresentationFormat>
  <Paragraphs>23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 Theme</vt:lpstr>
      <vt:lpstr>Husutstikking (Plan- og bygningsloven §29-4 og Byggesaksforskriften SAK 10)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Generelle synspunkter</dc:title>
  <dc:creator>Tom Slungaard</dc:creator>
  <cp:lastModifiedBy>Tor Lohne</cp:lastModifiedBy>
  <cp:revision>39</cp:revision>
  <dcterms:created xsi:type="dcterms:W3CDTF">2017-01-23T11:04:55Z</dcterms:created>
  <dcterms:modified xsi:type="dcterms:W3CDTF">2017-03-06T10:00:26Z</dcterms:modified>
</cp:coreProperties>
</file>